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33" r:id="rId4"/>
    <p:sldMasterId id="2147493549" r:id="rId5"/>
  </p:sldMasterIdLst>
  <p:notesMasterIdLst>
    <p:notesMasterId r:id="rId47"/>
  </p:notesMasterIdLst>
  <p:sldIdLst>
    <p:sldId id="285" r:id="rId6"/>
    <p:sldId id="506" r:id="rId7"/>
    <p:sldId id="509" r:id="rId8"/>
    <p:sldId id="507" r:id="rId9"/>
    <p:sldId id="510" r:id="rId10"/>
    <p:sldId id="517" r:id="rId11"/>
    <p:sldId id="518" r:id="rId12"/>
    <p:sldId id="511" r:id="rId13"/>
    <p:sldId id="440" r:id="rId14"/>
    <p:sldId id="522" r:id="rId15"/>
    <p:sldId id="434" r:id="rId16"/>
    <p:sldId id="438" r:id="rId17"/>
    <p:sldId id="437" r:id="rId18"/>
    <p:sldId id="519" r:id="rId19"/>
    <p:sldId id="439" r:id="rId20"/>
    <p:sldId id="523" r:id="rId21"/>
    <p:sldId id="524" r:id="rId22"/>
    <p:sldId id="525" r:id="rId23"/>
    <p:sldId id="526" r:id="rId24"/>
    <p:sldId id="435" r:id="rId25"/>
    <p:sldId id="441" r:id="rId26"/>
    <p:sldId id="355" r:id="rId27"/>
    <p:sldId id="415" r:id="rId28"/>
    <p:sldId id="391" r:id="rId29"/>
    <p:sldId id="427" r:id="rId30"/>
    <p:sldId id="388" r:id="rId31"/>
    <p:sldId id="392" r:id="rId32"/>
    <p:sldId id="428" r:id="rId33"/>
    <p:sldId id="483" r:id="rId34"/>
    <p:sldId id="484" r:id="rId35"/>
    <p:sldId id="429" r:id="rId36"/>
    <p:sldId id="496" r:id="rId37"/>
    <p:sldId id="453" r:id="rId38"/>
    <p:sldId id="490" r:id="rId39"/>
    <p:sldId id="521" r:id="rId40"/>
    <p:sldId id="491" r:id="rId41"/>
    <p:sldId id="497" r:id="rId42"/>
    <p:sldId id="498" r:id="rId43"/>
    <p:sldId id="512" r:id="rId44"/>
    <p:sldId id="499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01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0" userDrawn="1">
          <p15:clr>
            <a:srgbClr val="A4A3A4"/>
          </p15:clr>
        </p15:guide>
        <p15:guide id="5" orient="horz" pos="1008" userDrawn="1">
          <p15:clr>
            <a:srgbClr val="A4A3A4"/>
          </p15:clr>
        </p15:guide>
        <p15:guide id="6" pos="432" userDrawn="1">
          <p15:clr>
            <a:srgbClr val="A4A3A4"/>
          </p15:clr>
        </p15:guide>
        <p15:guide id="7" pos="5479" userDrawn="1">
          <p15:clr>
            <a:srgbClr val="A4A3A4"/>
          </p15:clr>
        </p15:guide>
        <p15:guide id="8" pos="2879" userDrawn="1">
          <p15:clr>
            <a:srgbClr val="A4A3A4"/>
          </p15:clr>
        </p15:guide>
        <p15:guide id="9" orient="horz" pos="565" userDrawn="1">
          <p15:clr>
            <a:srgbClr val="A4A3A4"/>
          </p15:clr>
        </p15:guide>
        <p15:guide id="10" pos="4781" userDrawn="1">
          <p15:clr>
            <a:srgbClr val="A4A3A4"/>
          </p15:clr>
        </p15:guide>
        <p15:guide id="11" pos="5471" userDrawn="1">
          <p15:clr>
            <a:srgbClr val="A4A3A4"/>
          </p15:clr>
        </p15:guide>
        <p15:guide id="12" pos="4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2D"/>
    <a:srgbClr val="EDEDEB"/>
    <a:srgbClr val="DBD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0" autoAdjust="0"/>
    <p:restoredTop sz="94737"/>
  </p:normalViewPr>
  <p:slideViewPr>
    <p:cSldViewPr snapToGrid="0" snapToObjects="1">
      <p:cViewPr varScale="1">
        <p:scale>
          <a:sx n="135" d="100"/>
          <a:sy n="135" d="100"/>
        </p:scale>
        <p:origin x="248" y="184"/>
      </p:cViewPr>
      <p:guideLst>
        <p:guide orient="horz" pos="4016"/>
        <p:guide orient="horz" pos="2160"/>
        <p:guide orient="horz" pos="160"/>
        <p:guide orient="horz" pos="1008"/>
        <p:guide pos="432"/>
        <p:guide pos="5479"/>
        <p:guide pos="2879"/>
        <p:guide orient="horz" pos="565"/>
        <p:guide pos="4781"/>
        <p:guide pos="5471"/>
        <p:guide pos="4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2E0F2-B694-C44C-A396-27B6C59A926F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6F44A-B88D-2946-8FFA-91DB132F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9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4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9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9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44A-B88D-2946-8FFA-91DB132F0EC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9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 –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1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39914"/>
            <a:ext cx="5943600" cy="2479879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20" name="Text Placeholder 10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85800" y="4525135"/>
            <a:ext cx="5943600" cy="679451"/>
          </a:xfrm>
        </p:spPr>
        <p:txBody>
          <a:bodyPr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subheading here if needed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lnSpc>
                <a:spcPct val="125000"/>
              </a:lnSpc>
              <a:spcBef>
                <a:spcPts val="0"/>
              </a:spcBef>
              <a:defRPr sz="140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85800" y="5833537"/>
            <a:ext cx="5943600" cy="768096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57800" y="0"/>
            <a:ext cx="3886200" cy="3452178"/>
          </a:xfrm>
          <a:custGeom>
            <a:avLst/>
            <a:gdLst/>
            <a:ahLst/>
            <a:cxnLst/>
            <a:rect l="l" t="t" r="r" b="b"/>
            <a:pathLst>
              <a:path w="3886200" h="3452178">
                <a:moveTo>
                  <a:pt x="0" y="0"/>
                </a:moveTo>
                <a:lnTo>
                  <a:pt x="3886200" y="0"/>
                </a:lnTo>
                <a:lnTo>
                  <a:pt x="3886200" y="3132138"/>
                </a:lnTo>
                <a:lnTo>
                  <a:pt x="769440" y="3132138"/>
                </a:lnTo>
                <a:lnTo>
                  <a:pt x="630675" y="3418823"/>
                </a:lnTo>
                <a:cubicBezTo>
                  <a:pt x="608170" y="3464523"/>
                  <a:pt x="579488" y="3462053"/>
                  <a:pt x="559454" y="3418823"/>
                </a:cubicBezTo>
                <a:lnTo>
                  <a:pt x="420688" y="3132138"/>
                </a:lnTo>
                <a:lnTo>
                  <a:pt x="0" y="3132138"/>
                </a:ln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8490" y="3601209"/>
            <a:ext cx="3008313" cy="83318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1600" b="1" i="0" cap="none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78490" y="4528303"/>
            <a:ext cx="3008313" cy="175821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your paragraph here.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2" y="846705"/>
            <a:ext cx="3884612" cy="172271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000" b="1" i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headline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1" y="2707221"/>
            <a:ext cx="3884613" cy="352954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your paragraph here.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069849" y="6364224"/>
            <a:ext cx="4113524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6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52578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2" y="846705"/>
            <a:ext cx="3884612" cy="172271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000" b="1" i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Click to edit headline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1" y="2707221"/>
            <a:ext cx="3884613" cy="352954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your paragraph here.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069849" y="6364224"/>
            <a:ext cx="4113524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254627" y="0"/>
            <a:ext cx="388937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6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08327"/>
          </a:xfrm>
          <a:custGeom>
            <a:avLst/>
            <a:gdLst/>
            <a:ahLst/>
            <a:cxnLst/>
            <a:rect l="l" t="t" r="r" b="b"/>
            <a:pathLst>
              <a:path w="9144000" h="5608327">
                <a:moveTo>
                  <a:pt x="0" y="0"/>
                </a:moveTo>
                <a:lnTo>
                  <a:pt x="9144000" y="0"/>
                </a:lnTo>
                <a:lnTo>
                  <a:pt x="9144000" y="5300663"/>
                </a:lnTo>
                <a:lnTo>
                  <a:pt x="1015832" y="5300663"/>
                </a:lnTo>
                <a:lnTo>
                  <a:pt x="883056" y="5574972"/>
                </a:lnTo>
                <a:cubicBezTo>
                  <a:pt x="860550" y="5620672"/>
                  <a:pt x="831868" y="5618202"/>
                  <a:pt x="811834" y="5574972"/>
                </a:cubicBezTo>
                <a:lnTo>
                  <a:pt x="679058" y="5300663"/>
                </a:lnTo>
                <a:lnTo>
                  <a:pt x="0" y="5300663"/>
                </a:lnTo>
                <a:close/>
              </a:path>
            </a:pathLst>
          </a:cu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2" y="5752799"/>
            <a:ext cx="6904039" cy="545544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2000" b="1" i="0" cap="none" baseline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069848" y="6364224"/>
            <a:ext cx="617220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4"/>
            <a:ext cx="1280160" cy="3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80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0" y="0"/>
            <a:ext cx="9144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88183"/>
            <a:ext cx="6400800" cy="925848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20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subhead or caption for image above.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1624073"/>
            <a:ext cx="9144000" cy="5242134"/>
          </a:xfrm>
          <a:custGeom>
            <a:avLst/>
            <a:gdLst/>
            <a:ahLst/>
            <a:cxnLst/>
            <a:rect l="l" t="t" r="r" b="b"/>
            <a:pathLst>
              <a:path w="9144000" h="5242134">
                <a:moveTo>
                  <a:pt x="0" y="0"/>
                </a:moveTo>
                <a:lnTo>
                  <a:pt x="674640" y="0"/>
                </a:lnTo>
                <a:lnTo>
                  <a:pt x="811834" y="283436"/>
                </a:lnTo>
                <a:cubicBezTo>
                  <a:pt x="831868" y="326667"/>
                  <a:pt x="860550" y="329137"/>
                  <a:pt x="883056" y="283436"/>
                </a:cubicBezTo>
                <a:lnTo>
                  <a:pt x="1020250" y="0"/>
                </a:lnTo>
                <a:lnTo>
                  <a:pt x="9144000" y="0"/>
                </a:lnTo>
                <a:lnTo>
                  <a:pt x="9144000" y="5242134"/>
                </a:lnTo>
                <a:lnTo>
                  <a:pt x="0" y="5242134"/>
                </a:ln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593899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59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0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1" y="1369844"/>
            <a:ext cx="2117567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i="0" dirty="0">
                <a:solidFill>
                  <a:schemeClr val="accent1"/>
                </a:solidFill>
                <a:latin typeface="+mn-lt"/>
                <a:ea typeface="Times New Roman" charset="0"/>
                <a:cs typeface="Times New Roman" charset="0"/>
              </a:rPr>
              <a:t>Questions?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5943600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6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Gra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0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1" y="1369844"/>
            <a:ext cx="178253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i="0" dirty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rPr>
              <a:t>Thank you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5943600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 userDrawn="1"/>
        </p:nvSpPr>
        <p:spPr>
          <a:xfrm>
            <a:off x="457200" y="411480"/>
            <a:ext cx="8229600" cy="5943600"/>
          </a:xfrm>
          <a:prstGeom prst="rect">
            <a:avLst/>
          </a:prstGeom>
          <a:ln w="19050">
            <a:solidFill>
              <a:srgbClr val="580F8B"/>
            </a:solidFill>
          </a:ln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1200" dirty="0">
              <a:solidFill>
                <a:srgbClr val="580F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27" name="Picture 2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89918"/>
            <a:ext cx="1345721" cy="46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63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777240"/>
            <a:ext cx="8229600" cy="5577840"/>
          </a:xfrm>
          <a:prstGeom prst="rect">
            <a:avLst/>
          </a:prstGeom>
          <a:ln w="19050">
            <a:solidFill>
              <a:srgbClr val="580F8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81291" y="0"/>
            <a:ext cx="46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6A35C1-A7AA-4B0B-B54F-6AD71EF4E57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1" y="6389918"/>
            <a:ext cx="1345721" cy="46808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8492494" y="6571207"/>
            <a:ext cx="64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6A35C1-A7AA-4B0B-B54F-6AD71EF4E57F}" type="slidenum">
              <a:rPr lang="en-US" sz="1200">
                <a:solidFill>
                  <a:schemeClr val="tx1"/>
                </a:solidFill>
                <a:latin typeface="Century Gothic" pitchFamily="34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0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777240"/>
            <a:ext cx="8229600" cy="5577840"/>
          </a:xfrm>
          <a:prstGeom prst="rect">
            <a:avLst/>
          </a:prstGeom>
          <a:ln w="19050">
            <a:solidFill>
              <a:srgbClr val="580F8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  <a:p>
            <a:pPr marL="231775" indent="-231775" algn="just">
              <a:lnSpc>
                <a:spcPct val="125000"/>
              </a:lnSpc>
              <a:buFont typeface="Arial" pitchFamily="34" charset="0"/>
              <a:buChar char="●"/>
              <a:defRPr/>
            </a:pPr>
            <a:endParaRPr lang="en-US" sz="17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81291" y="0"/>
            <a:ext cx="46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46A35C1-A7AA-4B0B-B54F-6AD71EF4E57F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1" y="6389918"/>
            <a:ext cx="1345721" cy="46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4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89918"/>
            <a:ext cx="1345721" cy="4680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8492494" y="6571207"/>
            <a:ext cx="64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6A35C1-A7AA-4B0B-B54F-6AD71EF4E57F}" type="slidenum">
              <a:rPr lang="en-US" sz="1200">
                <a:solidFill>
                  <a:schemeClr val="tx1"/>
                </a:solidFill>
                <a:latin typeface="Century Gothic" pitchFamily="34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7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 – Gra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5610496"/>
            <a:chOff x="0" y="0"/>
            <a:chExt cx="9144000" cy="5610496"/>
          </a:xfrm>
          <a:solidFill>
            <a:schemeClr val="bg1"/>
          </a:solidFill>
        </p:grpSpPr>
        <p:sp>
          <p:nvSpPr>
            <p:cNvPr id="11" name="Rectangle 25"/>
            <p:cNvSpPr>
              <a:spLocks noChangeAspect="1"/>
            </p:cNvSpPr>
            <p:nvPr/>
          </p:nvSpPr>
          <p:spPr>
            <a:xfrm rot="10800000">
              <a:off x="673068" y="5290456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53006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39914"/>
            <a:ext cx="5943600" cy="2479879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20" name="Text Placeholder 10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85800" y="4525135"/>
            <a:ext cx="5943600" cy="679451"/>
          </a:xfrm>
        </p:spPr>
        <p:txBody>
          <a:bodyPr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i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subheading here if needed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lnSpc>
                <a:spcPct val="125000"/>
              </a:lnSpc>
              <a:spcBef>
                <a:spcPts val="0"/>
              </a:spcBef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85800" y="5833537"/>
            <a:ext cx="5943600" cy="768096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2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89918"/>
            <a:ext cx="1345721" cy="46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607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35508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89918"/>
            <a:ext cx="1345721" cy="468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>
            <a:off x="8492494" y="6571207"/>
            <a:ext cx="64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6A35C1-A7AA-4B0B-B54F-6AD71EF4E57F}" type="slidenum">
              <a:rPr lang="en-US" sz="1200">
                <a:solidFill>
                  <a:schemeClr val="tx1"/>
                </a:solidFill>
                <a:latin typeface="Century Gothic" pitchFamily="34" charset="0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53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355080"/>
          </a:xfrm>
          <a:prstGeom prst="rect">
            <a:avLst/>
          </a:prstGeom>
          <a:solidFill>
            <a:srgbClr val="580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89918"/>
            <a:ext cx="1345721" cy="46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432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D75B4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233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0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 –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1911542"/>
            <a:chOff x="0" y="0"/>
            <a:chExt cx="9144000" cy="1911542"/>
          </a:xfrm>
        </p:grpSpPr>
        <p:sp>
          <p:nvSpPr>
            <p:cNvPr id="9" name="Rectangle 25"/>
            <p:cNvSpPr>
              <a:spLocks noChangeAspect="1"/>
            </p:cNvSpPr>
            <p:nvPr/>
          </p:nvSpPr>
          <p:spPr>
            <a:xfrm rot="10800000">
              <a:off x="673068" y="1591502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9144000" cy="1595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78355"/>
            <a:ext cx="5943600" cy="2493165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311621"/>
            <a:ext cx="5943600" cy="1063779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4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 –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1911542"/>
            <a:chOff x="0" y="0"/>
            <a:chExt cx="9144000" cy="1911542"/>
          </a:xfrm>
          <a:solidFill>
            <a:schemeClr val="accent6"/>
          </a:solidFill>
        </p:grpSpPr>
        <p:sp>
          <p:nvSpPr>
            <p:cNvPr id="9" name="Rectangle 25"/>
            <p:cNvSpPr>
              <a:spLocks noChangeAspect="1"/>
            </p:cNvSpPr>
            <p:nvPr/>
          </p:nvSpPr>
          <p:spPr>
            <a:xfrm rot="10800000">
              <a:off x="673068" y="1591502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9144000" cy="15951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78355"/>
            <a:ext cx="5943600" cy="2493165"/>
          </a:xfrm>
        </p:spPr>
        <p:txBody>
          <a:bodyPr anchor="t" anchorCtr="0">
            <a:normAutofit/>
          </a:bodyPr>
          <a:lstStyle>
            <a:lvl1pPr>
              <a:lnSpc>
                <a:spcPct val="90000"/>
              </a:lnSpc>
              <a:defRPr sz="3000" b="1" i="0" cap="none" baseline="0">
                <a:solidFill>
                  <a:schemeClr val="tx2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311621"/>
            <a:ext cx="5943600" cy="1063779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2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subtitle or date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70414" y="621792"/>
            <a:ext cx="4116387" cy="7489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4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Division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025" y="453233"/>
            <a:ext cx="2276174" cy="5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2" y="463970"/>
            <a:ext cx="6904039" cy="106965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0"/>
            <a:ext cx="9144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685802" y="1587917"/>
            <a:ext cx="6904039" cy="468708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0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1300339"/>
            <a:chOff x="0" y="0"/>
            <a:chExt cx="9144000" cy="1300339"/>
          </a:xfrm>
        </p:grpSpPr>
        <p:sp>
          <p:nvSpPr>
            <p:cNvPr id="11" name="Rectangle 25"/>
            <p:cNvSpPr>
              <a:spLocks noChangeAspect="1"/>
            </p:cNvSpPr>
            <p:nvPr/>
          </p:nvSpPr>
          <p:spPr>
            <a:xfrm rot="10800000">
              <a:off x="673068" y="980299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986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446104"/>
            <a:ext cx="6904037" cy="107289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685802" y="2595033"/>
            <a:ext cx="6904039" cy="36576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3963663"/>
            <a:chOff x="0" y="0"/>
            <a:chExt cx="9144000" cy="3963663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3650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25"/>
            <p:cNvSpPr>
              <a:spLocks noChangeAspect="1"/>
            </p:cNvSpPr>
            <p:nvPr/>
          </p:nvSpPr>
          <p:spPr>
            <a:xfrm rot="10800000">
              <a:off x="673068" y="3643623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3" y="609600"/>
            <a:ext cx="6904037" cy="256282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bg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here to write your long headline, quote, or introduction sentence in this space. 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85802" y="4083051"/>
            <a:ext cx="6904039" cy="2159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0" y="0"/>
            <a:ext cx="9144000" cy="2438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502907"/>
            <a:ext cx="8001000" cy="10436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1706377"/>
            <a:ext cx="3811589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716" y="1706377"/>
            <a:ext cx="3813087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4D4C47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6"/>
          </p:nvPr>
        </p:nvSpPr>
        <p:spPr>
          <a:xfrm>
            <a:off x="685801" y="2341033"/>
            <a:ext cx="3811588" cy="37528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7"/>
          </p:nvPr>
        </p:nvSpPr>
        <p:spPr>
          <a:xfrm>
            <a:off x="4861947" y="2341033"/>
            <a:ext cx="3811588" cy="37528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422907"/>
            <a:ext cx="8001000" cy="104364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1" i="0" cap="none" baseline="0">
                <a:solidFill>
                  <a:schemeClr val="accent1"/>
                </a:solidFill>
                <a:latin typeface="+mj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headline for your slide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2626377"/>
            <a:ext cx="3811589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solidFill>
                  <a:srgbClr val="4D4C47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716" y="2626377"/>
            <a:ext cx="3813087" cy="52045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4D4C47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styles.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6"/>
          </p:nvPr>
        </p:nvSpPr>
        <p:spPr>
          <a:xfrm>
            <a:off x="685801" y="3259669"/>
            <a:ext cx="3811588" cy="29527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7"/>
          </p:nvPr>
        </p:nvSpPr>
        <p:spPr>
          <a:xfrm>
            <a:off x="4873715" y="3259669"/>
            <a:ext cx="3811588" cy="295275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1069848" y="6364224"/>
            <a:ext cx="6172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1300339"/>
            <a:chOff x="0" y="0"/>
            <a:chExt cx="9144000" cy="1300339"/>
          </a:xfrm>
        </p:grpSpPr>
        <p:sp>
          <p:nvSpPr>
            <p:cNvPr id="16" name="Rectangle 25"/>
            <p:cNvSpPr>
              <a:spLocks noChangeAspect="1"/>
            </p:cNvSpPr>
            <p:nvPr/>
          </p:nvSpPr>
          <p:spPr>
            <a:xfrm rot="10800000">
              <a:off x="673068" y="980299"/>
              <a:ext cx="348754" cy="320040"/>
            </a:xfrm>
            <a:custGeom>
              <a:avLst/>
              <a:gdLst>
                <a:gd name="connsiteX0" fmla="*/ 8217120 w 9144000"/>
                <a:gd name="connsiteY0" fmla="*/ 1044068 h 4127247"/>
                <a:gd name="connsiteX1" fmla="*/ 0 w 9144000"/>
                <a:gd name="connsiteY1" fmla="*/ 4127247 h 4127247"/>
                <a:gd name="connsiteX2" fmla="*/ 0 w 9144000"/>
                <a:gd name="connsiteY2" fmla="*/ 232338 h 4127247"/>
                <a:gd name="connsiteX3" fmla="*/ 8022453 w 9144000"/>
                <a:gd name="connsiteY3" fmla="*/ 232338 h 4127247"/>
                <a:gd name="connsiteX4" fmla="*/ 8123192 w 9144000"/>
                <a:gd name="connsiteY4" fmla="*/ 24215 h 4127247"/>
                <a:gd name="connsiteX5" fmla="*/ 8174896 w 9144000"/>
                <a:gd name="connsiteY5" fmla="*/ 24215 h 4127247"/>
                <a:gd name="connsiteX6" fmla="*/ 8275635 w 9144000"/>
                <a:gd name="connsiteY6" fmla="*/ 232338 h 4127247"/>
                <a:gd name="connsiteX7" fmla="*/ 9144000 w 9144000"/>
                <a:gd name="connsiteY7" fmla="*/ 232338 h 4127247"/>
                <a:gd name="connsiteX8" fmla="*/ 8217120 w 9144000"/>
                <a:gd name="connsiteY8" fmla="*/ 1044068 h 4127247"/>
                <a:gd name="connsiteX0" fmla="*/ 8217120 w 9144000"/>
                <a:gd name="connsiteY0" fmla="*/ 1044068 h 1057217"/>
                <a:gd name="connsiteX1" fmla="*/ 7677987 w 9144000"/>
                <a:gd name="connsiteY1" fmla="*/ 1057217 h 1057217"/>
                <a:gd name="connsiteX2" fmla="*/ 0 w 9144000"/>
                <a:gd name="connsiteY2" fmla="*/ 232338 h 1057217"/>
                <a:gd name="connsiteX3" fmla="*/ 8022453 w 9144000"/>
                <a:gd name="connsiteY3" fmla="*/ 232338 h 1057217"/>
                <a:gd name="connsiteX4" fmla="*/ 8123192 w 9144000"/>
                <a:gd name="connsiteY4" fmla="*/ 24215 h 1057217"/>
                <a:gd name="connsiteX5" fmla="*/ 8174896 w 9144000"/>
                <a:gd name="connsiteY5" fmla="*/ 24215 h 1057217"/>
                <a:gd name="connsiteX6" fmla="*/ 8275635 w 9144000"/>
                <a:gd name="connsiteY6" fmla="*/ 232338 h 1057217"/>
                <a:gd name="connsiteX7" fmla="*/ 9144000 w 9144000"/>
                <a:gd name="connsiteY7" fmla="*/ 232338 h 1057217"/>
                <a:gd name="connsiteX8" fmla="*/ 8217120 w 9144000"/>
                <a:gd name="connsiteY8" fmla="*/ 1044068 h 1057217"/>
                <a:gd name="connsiteX0" fmla="*/ 650885 w 1577765"/>
                <a:gd name="connsiteY0" fmla="*/ 1044068 h 1057217"/>
                <a:gd name="connsiteX1" fmla="*/ 111752 w 1577765"/>
                <a:gd name="connsiteY1" fmla="*/ 1057217 h 1057217"/>
                <a:gd name="connsiteX2" fmla="*/ 0 w 1577765"/>
                <a:gd name="connsiteY2" fmla="*/ 357243 h 1057217"/>
                <a:gd name="connsiteX3" fmla="*/ 456218 w 1577765"/>
                <a:gd name="connsiteY3" fmla="*/ 232338 h 1057217"/>
                <a:gd name="connsiteX4" fmla="*/ 556957 w 1577765"/>
                <a:gd name="connsiteY4" fmla="*/ 24215 h 1057217"/>
                <a:gd name="connsiteX5" fmla="*/ 608661 w 1577765"/>
                <a:gd name="connsiteY5" fmla="*/ 24215 h 1057217"/>
                <a:gd name="connsiteX6" fmla="*/ 709400 w 1577765"/>
                <a:gd name="connsiteY6" fmla="*/ 232338 h 1057217"/>
                <a:gd name="connsiteX7" fmla="*/ 1577765 w 1577765"/>
                <a:gd name="connsiteY7" fmla="*/ 232338 h 1057217"/>
                <a:gd name="connsiteX8" fmla="*/ 650885 w 1577765"/>
                <a:gd name="connsiteY8" fmla="*/ 1044068 h 1057217"/>
                <a:gd name="connsiteX0" fmla="*/ 650885 w 986140"/>
                <a:gd name="connsiteY0" fmla="*/ 1044068 h 1057217"/>
                <a:gd name="connsiteX1" fmla="*/ 111752 w 986140"/>
                <a:gd name="connsiteY1" fmla="*/ 1057217 h 1057217"/>
                <a:gd name="connsiteX2" fmla="*/ 0 w 986140"/>
                <a:gd name="connsiteY2" fmla="*/ 357243 h 1057217"/>
                <a:gd name="connsiteX3" fmla="*/ 456218 w 986140"/>
                <a:gd name="connsiteY3" fmla="*/ 232338 h 1057217"/>
                <a:gd name="connsiteX4" fmla="*/ 556957 w 986140"/>
                <a:gd name="connsiteY4" fmla="*/ 24215 h 1057217"/>
                <a:gd name="connsiteX5" fmla="*/ 608661 w 986140"/>
                <a:gd name="connsiteY5" fmla="*/ 24215 h 1057217"/>
                <a:gd name="connsiteX6" fmla="*/ 709400 w 986140"/>
                <a:gd name="connsiteY6" fmla="*/ 232338 h 1057217"/>
                <a:gd name="connsiteX7" fmla="*/ 986140 w 986140"/>
                <a:gd name="connsiteY7" fmla="*/ 436131 h 1057217"/>
                <a:gd name="connsiteX8" fmla="*/ 650885 w 986140"/>
                <a:gd name="connsiteY8" fmla="*/ 1044068 h 1057217"/>
                <a:gd name="connsiteX0" fmla="*/ 986140 w 986140"/>
                <a:gd name="connsiteY0" fmla="*/ 436131 h 1057473"/>
                <a:gd name="connsiteX1" fmla="*/ 111752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1057473"/>
                <a:gd name="connsiteX1" fmla="*/ 108580 w 986140"/>
                <a:gd name="connsiteY1" fmla="*/ 1057217 h 1057473"/>
                <a:gd name="connsiteX2" fmla="*/ 0 w 986140"/>
                <a:gd name="connsiteY2" fmla="*/ 357243 h 1057473"/>
                <a:gd name="connsiteX3" fmla="*/ 456218 w 986140"/>
                <a:gd name="connsiteY3" fmla="*/ 232338 h 1057473"/>
                <a:gd name="connsiteX4" fmla="*/ 556957 w 986140"/>
                <a:gd name="connsiteY4" fmla="*/ 24215 h 1057473"/>
                <a:gd name="connsiteX5" fmla="*/ 608661 w 986140"/>
                <a:gd name="connsiteY5" fmla="*/ 24215 h 1057473"/>
                <a:gd name="connsiteX6" fmla="*/ 709400 w 986140"/>
                <a:gd name="connsiteY6" fmla="*/ 232338 h 1057473"/>
                <a:gd name="connsiteX7" fmla="*/ 986140 w 986140"/>
                <a:gd name="connsiteY7" fmla="*/ 436131 h 1057473"/>
                <a:gd name="connsiteX0" fmla="*/ 986140 w 986140"/>
                <a:gd name="connsiteY0" fmla="*/ 436131 h 440122"/>
                <a:gd name="connsiteX1" fmla="*/ 0 w 986140"/>
                <a:gd name="connsiteY1" fmla="*/ 357243 h 440122"/>
                <a:gd name="connsiteX2" fmla="*/ 456218 w 986140"/>
                <a:gd name="connsiteY2" fmla="*/ 232338 h 440122"/>
                <a:gd name="connsiteX3" fmla="*/ 556957 w 986140"/>
                <a:gd name="connsiteY3" fmla="*/ 24215 h 440122"/>
                <a:gd name="connsiteX4" fmla="*/ 608661 w 986140"/>
                <a:gd name="connsiteY4" fmla="*/ 24215 h 440122"/>
                <a:gd name="connsiteX5" fmla="*/ 709400 w 986140"/>
                <a:gd name="connsiteY5" fmla="*/ 232338 h 440122"/>
                <a:gd name="connsiteX6" fmla="*/ 986140 w 986140"/>
                <a:gd name="connsiteY6" fmla="*/ 436131 h 440122"/>
                <a:gd name="connsiteX0" fmla="*/ 529922 w 529922"/>
                <a:gd name="connsiteY0" fmla="*/ 436131 h 436131"/>
                <a:gd name="connsiteX1" fmla="*/ 0 w 529922"/>
                <a:gd name="connsiteY1" fmla="*/ 232338 h 436131"/>
                <a:gd name="connsiteX2" fmla="*/ 100739 w 529922"/>
                <a:gd name="connsiteY2" fmla="*/ 24215 h 436131"/>
                <a:gd name="connsiteX3" fmla="*/ 152443 w 529922"/>
                <a:gd name="connsiteY3" fmla="*/ 24215 h 436131"/>
                <a:gd name="connsiteX4" fmla="*/ 253182 w 529922"/>
                <a:gd name="connsiteY4" fmla="*/ 232338 h 436131"/>
                <a:gd name="connsiteX5" fmla="*/ 529922 w 529922"/>
                <a:gd name="connsiteY5" fmla="*/ 436131 h 436131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  <a:gd name="connsiteX0" fmla="*/ 253182 w 253182"/>
                <a:gd name="connsiteY0" fmla="*/ 232338 h 232338"/>
                <a:gd name="connsiteX1" fmla="*/ 0 w 253182"/>
                <a:gd name="connsiteY1" fmla="*/ 232338 h 232338"/>
                <a:gd name="connsiteX2" fmla="*/ 100739 w 253182"/>
                <a:gd name="connsiteY2" fmla="*/ 24215 h 232338"/>
                <a:gd name="connsiteX3" fmla="*/ 152443 w 253182"/>
                <a:gd name="connsiteY3" fmla="*/ 24215 h 232338"/>
                <a:gd name="connsiteX4" fmla="*/ 253182 w 253182"/>
                <a:gd name="connsiteY4" fmla="*/ 232338 h 2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82" h="232338">
                  <a:moveTo>
                    <a:pt x="253182" y="232338"/>
                  </a:moveTo>
                  <a:lnTo>
                    <a:pt x="0" y="232338"/>
                  </a:lnTo>
                  <a:lnTo>
                    <a:pt x="100739" y="24215"/>
                  </a:lnTo>
                  <a:cubicBezTo>
                    <a:pt x="117077" y="-8962"/>
                    <a:pt x="137899" y="-7169"/>
                    <a:pt x="152443" y="24215"/>
                  </a:cubicBezTo>
                  <a:lnTo>
                    <a:pt x="253182" y="23233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0"/>
              <a:ext cx="9144000" cy="9866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0881" y="6421503"/>
            <a:ext cx="1280160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9"/>
            <a:ext cx="80010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8001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69848" y="6364224"/>
            <a:ext cx="6519672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" y="6364224"/>
            <a:ext cx="310896" cy="3657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E0E041CE-D44E-914D-B85F-4D1E25348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5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4" r:id="rId1"/>
    <p:sldLayoutId id="2147493535" r:id="rId2"/>
    <p:sldLayoutId id="2147493536" r:id="rId3"/>
    <p:sldLayoutId id="2147493537" r:id="rId4"/>
    <p:sldLayoutId id="2147493538" r:id="rId5"/>
    <p:sldLayoutId id="2147493539" r:id="rId6"/>
    <p:sldLayoutId id="2147493540" r:id="rId7"/>
    <p:sldLayoutId id="2147493541" r:id="rId8"/>
    <p:sldLayoutId id="2147493542" r:id="rId9"/>
    <p:sldLayoutId id="2147493543" r:id="rId10"/>
    <p:sldLayoutId id="2147493544" r:id="rId11"/>
    <p:sldLayoutId id="2147493545" r:id="rId12"/>
    <p:sldLayoutId id="2147493546" r:id="rId13"/>
    <p:sldLayoutId id="2147493547" r:id="rId14"/>
    <p:sldLayoutId id="2147493548" r:id="rId15"/>
  </p:sldLayoutIdLst>
  <p:hf hd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3000" b="1" i="0" kern="1200" cap="none" baseline="0">
          <a:solidFill>
            <a:schemeClr val="tx2"/>
          </a:solidFill>
          <a:latin typeface="+mj-lt"/>
          <a:ea typeface="Times New Roman" charset="0"/>
          <a:cs typeface="Times New Roman" charset="0"/>
        </a:defRPr>
      </a:lvl1pPr>
    </p:titleStyle>
    <p:bodyStyle>
      <a:lvl1pPr marL="0" indent="0" algn="l" defTabSz="457189" rtl="0" eaLnBrk="1" latinLnBrk="0" hangingPunct="1">
        <a:lnSpc>
          <a:spcPct val="125000"/>
        </a:lnSpc>
        <a:spcBef>
          <a:spcPts val="1200"/>
        </a:spcBef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02907" indent="-228594" algn="l" defTabSz="457189" rtl="0" eaLnBrk="1" latinLnBrk="0" hangingPunct="1">
        <a:lnSpc>
          <a:spcPct val="125000"/>
        </a:lnSpc>
        <a:spcBef>
          <a:spcPts val="1200"/>
        </a:spcBef>
        <a:buSzPct val="100000"/>
        <a:buFont typeface="Arial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777221" indent="-228594" algn="l" defTabSz="457189" rtl="0" eaLnBrk="1" latinLnBrk="0" hangingPunct="1">
        <a:lnSpc>
          <a:spcPct val="125000"/>
        </a:lnSpc>
        <a:spcBef>
          <a:spcPts val="1200"/>
        </a:spcBef>
        <a:buFont typeface="Lucida Grande"/>
        <a:buChar char="·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457189" rtl="0" eaLnBrk="1" latinLnBrk="0" hangingPunct="1">
        <a:lnSpc>
          <a:spcPct val="125000"/>
        </a:lnSpc>
        <a:spcBef>
          <a:spcPts val="1200"/>
        </a:spcBef>
        <a:buFont typeface="Arial"/>
        <a:buChar char="–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457189" rtl="0" eaLnBrk="1" latinLnBrk="0" hangingPunct="1">
        <a:lnSpc>
          <a:spcPct val="125000"/>
        </a:lnSpc>
        <a:spcBef>
          <a:spcPts val="1200"/>
        </a:spcBef>
        <a:buFont typeface="Arial"/>
        <a:buChar char="»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B7847-8A42-2344-9C97-3C58C023A1A8}" type="datetimeFigureOut">
              <a:rPr lang="en-US" smtClean="0"/>
              <a:pPr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FE477-1C98-3642-800F-477AF93D3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8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0" r:id="rId1"/>
    <p:sldLayoutId id="2147493551" r:id="rId2"/>
    <p:sldLayoutId id="2147493554" r:id="rId3"/>
    <p:sldLayoutId id="2147493552" r:id="rId4"/>
    <p:sldLayoutId id="2147493555" r:id="rId5"/>
    <p:sldLayoutId id="2147493553" r:id="rId6"/>
    <p:sldLayoutId id="2147493556" r:id="rId7"/>
    <p:sldLayoutId id="2147493557" r:id="rId8"/>
    <p:sldLayoutId id="21474935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48.png"/><Relationship Id="rId4" Type="http://schemas.openxmlformats.org/officeDocument/2006/relationships/image" Target="../media/image59.png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378355"/>
            <a:ext cx="7355793" cy="2493165"/>
          </a:xfrm>
        </p:spPr>
        <p:txBody>
          <a:bodyPr/>
          <a:lstStyle/>
          <a:p>
            <a:r>
              <a:rPr lang="en-US" dirty="0">
                <a:latin typeface="+mn-lt"/>
              </a:rPr>
              <a:t>Machine Learning – (Linear) Regression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2000" dirty="0">
                <a:latin typeface="+mn-lt"/>
              </a:rPr>
              <a:t>Wilson </a:t>
            </a:r>
            <a:r>
              <a:rPr lang="en-US" sz="2000" dirty="0" err="1">
                <a:latin typeface="+mn-lt"/>
              </a:rPr>
              <a:t>Mckerrow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Fenyo</a:t>
            </a:r>
            <a:r>
              <a:rPr lang="en-US" sz="2000" dirty="0">
                <a:latin typeface="+mn-lt"/>
              </a:rPr>
              <a:t> lab postdoc)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Contact: </a:t>
            </a:r>
            <a:r>
              <a:rPr lang="en-US" dirty="0" err="1"/>
              <a:t>Wilson.McKerrow@nyumc.org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5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8233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One Independent Variable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669" y="1189438"/>
            <a:ext cx="76586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Minimizing the loss function, L (sum of squared errors)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4C66B-F577-4C49-8B35-BE30888D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49" y="2458855"/>
            <a:ext cx="6507238" cy="862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5F00D-18E5-5B46-8C2A-DBA4FE30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49" y="4221571"/>
            <a:ext cx="3647524" cy="6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6301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Vector notation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35052" y="1697638"/>
                <a:ext cx="6498996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Relationship: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/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2" y="1697638"/>
                <a:ext cx="6498996" cy="1661993"/>
              </a:xfrm>
              <a:prstGeom prst="rect">
                <a:avLst/>
              </a:prstGeom>
              <a:blipFill>
                <a:blip r:embed="rId2"/>
                <a:stretch>
                  <a:fillRect l="-2729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5052" y="3899219"/>
                <a:ext cx="2716437" cy="55399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2" y="3899219"/>
                <a:ext cx="271643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8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9025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- Multiple Independent Variables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64790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35052" y="2687452"/>
                <a:ext cx="6498996" cy="2215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/>
                  <a:t>)</a:t>
                </a:r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,…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/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2" y="2687452"/>
                <a:ext cx="6498996" cy="2215991"/>
              </a:xfrm>
              <a:prstGeom prst="rect">
                <a:avLst/>
              </a:prstGeom>
              <a:blipFill>
                <a:blip r:embed="rId2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5052" y="2059506"/>
                <a:ext cx="2716437" cy="55399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2" y="2059506"/>
                <a:ext cx="271643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954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6168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Matrix notation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35052" y="2866562"/>
                <a:ext cx="6498996" cy="39399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j=1..n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dirty="0"/>
                            <m:t>,…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dirty="0"/>
                            <m:t>) 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dirty="0"/>
                            <m:t>,…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dirty="0"/>
                            <m:t>)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2" y="2866562"/>
                <a:ext cx="6498996" cy="3939925"/>
              </a:xfrm>
              <a:prstGeom prst="rect">
                <a:avLst/>
              </a:prstGeom>
              <a:blipFill>
                <a:blip r:embed="rId2"/>
                <a:stretch>
                  <a:fillRect l="-2729" b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5052" y="2059506"/>
                <a:ext cx="2716437" cy="55399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𝑿𝒘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2" y="2059506"/>
                <a:ext cx="271643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7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6168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Matrix notation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14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640318"/>
                <a:ext cx="7950724" cy="2274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eqArr>
                                <m:eqArr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eqAr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40318"/>
                <a:ext cx="7950724" cy="2274982"/>
              </a:xfrm>
              <a:prstGeom prst="rect">
                <a:avLst/>
              </a:prstGeom>
              <a:blipFill>
                <a:blip r:embed="rId2"/>
                <a:stretch>
                  <a:fillRect t="-2944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5052" y="994589"/>
                <a:ext cx="2716437" cy="55399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𝑿𝒘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2" y="994589"/>
                <a:ext cx="2716437" cy="553998"/>
              </a:xfrm>
              <a:prstGeom prst="rect">
                <a:avLst/>
              </a:prstGeom>
              <a:blipFill>
                <a:blip r:embed="rId3"/>
                <a:stretch>
                  <a:fillRect l="-5991" b="-2083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4BB29C-F5EF-CC49-AE6D-3AC102C03AA7}"/>
              </a:ext>
            </a:extLst>
          </p:cNvPr>
          <p:cNvSpPr/>
          <p:nvPr/>
        </p:nvSpPr>
        <p:spPr>
          <a:xfrm>
            <a:off x="1399880" y="3340116"/>
            <a:ext cx="2375555" cy="39592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B23E4D-837D-664A-9769-18C5622FCE72}"/>
              </a:ext>
            </a:extLst>
          </p:cNvPr>
          <p:cNvSpPr/>
          <p:nvPr/>
        </p:nvSpPr>
        <p:spPr>
          <a:xfrm>
            <a:off x="3996965" y="3120272"/>
            <a:ext cx="509047" cy="153656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85CE9-415F-184A-B4AA-866DAFEFA9F6}"/>
              </a:ext>
            </a:extLst>
          </p:cNvPr>
          <p:cNvSpPr txBox="1"/>
          <p:nvPr/>
        </p:nvSpPr>
        <p:spPr>
          <a:xfrm>
            <a:off x="2064470" y="5712643"/>
            <a:ext cx="162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 by column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F94165-6B6C-AF42-9FA9-BF870C8E147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2413262" y="3736042"/>
            <a:ext cx="174396" cy="1976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8105C2-8064-854C-8AD8-2C32DABF55F5}"/>
              </a:ext>
            </a:extLst>
          </p:cNvPr>
          <p:cNvCxnSpPr>
            <a:cxnSpLocks/>
          </p:cNvCxnSpPr>
          <p:nvPr/>
        </p:nvCxnSpPr>
        <p:spPr>
          <a:xfrm flipV="1">
            <a:off x="3271101" y="3777809"/>
            <a:ext cx="725864" cy="1934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Multiple Linear Regression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9443" y="900003"/>
                <a:ext cx="2791852" cy="55399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𝑿𝒘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43" y="900003"/>
                <a:ext cx="279185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42816" y="2900263"/>
                <a:ext cx="8080290" cy="384958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𝑿𝒘</m:t>
                              </m:r>
                            </m:e>
                          </m:d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𝑿𝒘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𝑿𝒘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𝑿𝒘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𝑿</m:t>
                      </m:r>
                      <m:acc>
                        <m:accPr>
                          <m:chr m:val="̂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̂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816" y="2900263"/>
                <a:ext cx="8080290" cy="3849580"/>
              </a:xfrm>
              <a:prstGeom prst="rect">
                <a:avLst/>
              </a:prstGeom>
              <a:blipFill>
                <a:blip r:embed="rId3"/>
                <a:stretch>
                  <a:fillRect l="-1884" t="-330" b="-1980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91447" y="1550543"/>
            <a:ext cx="77906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Minimizing the loss function, L (sum of squared errors)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799" y="6112562"/>
            <a:ext cx="3714161" cy="697584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8546" y="1865435"/>
                <a:ext cx="4743205" cy="10518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46" y="1865435"/>
                <a:ext cx="4743205" cy="1051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67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421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Non-constant variance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2017EC-2FCC-2A4C-BC93-1793C375E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72" y="775681"/>
            <a:ext cx="4907634" cy="5502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A1CD4A-A9DA-014A-B1C6-0D5415794F75}"/>
              </a:ext>
            </a:extLst>
          </p:cNvPr>
          <p:cNvSpPr txBox="1"/>
          <p:nvPr/>
        </p:nvSpPr>
        <p:spPr>
          <a:xfrm>
            <a:off x="311085" y="1979629"/>
            <a:ext cx="850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Truth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CA7F1-E053-3341-839F-EE056346D592}"/>
              </a:ext>
            </a:extLst>
          </p:cNvPr>
          <p:cNvSpPr txBox="1"/>
          <p:nvPr/>
        </p:nvSpPr>
        <p:spPr>
          <a:xfrm>
            <a:off x="7211505" y="324282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C38EAB-EE5E-6B4B-864A-134A4EF1E960}"/>
              </a:ext>
            </a:extLst>
          </p:cNvPr>
          <p:cNvCxnSpPr>
            <a:stCxn id="4" idx="2"/>
          </p:cNvCxnSpPr>
          <p:nvPr/>
        </p:nvCxnSpPr>
        <p:spPr>
          <a:xfrm>
            <a:off x="736106" y="2441294"/>
            <a:ext cx="2431300" cy="1254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4E8039-14FB-1441-AC6C-99ACB0096B4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6174557" y="1979629"/>
            <a:ext cx="1036948" cy="1447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6A9C5E-AF2D-0748-8712-473D290EF38A}"/>
                  </a:ext>
                </a:extLst>
              </p:cNvPr>
              <p:cNvSpPr txBox="1"/>
              <p:nvPr/>
            </p:nvSpPr>
            <p:spPr>
              <a:xfrm>
                <a:off x="3727836" y="994342"/>
                <a:ext cx="15055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^2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6A9C5E-AF2D-0748-8712-473D290EF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836" y="994342"/>
                <a:ext cx="150554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29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421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Non-constant variance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7EB13-D001-CC4C-A0E7-8C952502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762" y="1456007"/>
            <a:ext cx="4059221" cy="45512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6A9C5E-AF2D-0748-8712-473D290EF38A}"/>
              </a:ext>
            </a:extLst>
          </p:cNvPr>
          <p:cNvSpPr txBox="1"/>
          <p:nvPr/>
        </p:nvSpPr>
        <p:spPr>
          <a:xfrm>
            <a:off x="3154354" y="1456007"/>
            <a:ext cx="2081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100 repetitions</a:t>
            </a:r>
          </a:p>
        </p:txBody>
      </p:sp>
    </p:spTree>
    <p:extLst>
      <p:ext uri="{BB962C8B-B14F-4D97-AF65-F5344CB8AC3E}">
        <p14:creationId xmlns:p14="http://schemas.microsoft.com/office/powerpoint/2010/main" val="204673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4238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Weighted least squares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763742-51B9-F748-AC97-4BF62412C8B1}"/>
                  </a:ext>
                </a:extLst>
              </p:cNvPr>
              <p:cNvSpPr txBox="1"/>
              <p:nvPr/>
            </p:nvSpPr>
            <p:spPr>
              <a:xfrm>
                <a:off x="461913" y="1168924"/>
                <a:ext cx="5016053" cy="3210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)~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but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)~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constant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New loss function: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Minimized when: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763742-51B9-F748-AC97-4BF62412C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13" y="1168924"/>
                <a:ext cx="5016053" cy="3210494"/>
              </a:xfrm>
              <a:prstGeom prst="rect">
                <a:avLst/>
              </a:prstGeom>
              <a:blipFill>
                <a:blip r:embed="rId2"/>
                <a:stretch>
                  <a:fillRect l="-2025" t="-5906" r="-759" b="-20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76012C6-B53E-DB4D-A1D6-F7DE66B627A7}"/>
              </a:ext>
            </a:extLst>
          </p:cNvPr>
          <p:cNvSpPr/>
          <p:nvPr/>
        </p:nvSpPr>
        <p:spPr>
          <a:xfrm>
            <a:off x="1753385" y="4030626"/>
            <a:ext cx="4318618" cy="697584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DBC7B8-87A1-AC4F-8714-2DE324B24BB7}"/>
                  </a:ext>
                </a:extLst>
              </p:cNvPr>
              <p:cNvSpPr/>
              <p:nvPr/>
            </p:nvSpPr>
            <p:spPr>
              <a:xfrm>
                <a:off x="1753385" y="4030626"/>
                <a:ext cx="4318618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DBC7B8-87A1-AC4F-8714-2DE324B24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385" y="4030626"/>
                <a:ext cx="4318618" cy="658898"/>
              </a:xfrm>
              <a:prstGeom prst="rect">
                <a:avLst/>
              </a:prstGeom>
              <a:blipFill>
                <a:blip r:embed="rId3"/>
                <a:stretch>
                  <a:fillRect t="-5660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C94993-80C2-214D-878B-8DEA5635DD5C}"/>
                  </a:ext>
                </a:extLst>
              </p:cNvPr>
              <p:cNvSpPr txBox="1"/>
              <p:nvPr/>
            </p:nvSpPr>
            <p:spPr>
              <a:xfrm>
                <a:off x="3997881" y="4887962"/>
                <a:ext cx="4532908" cy="1677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C94993-80C2-214D-878B-8DEA5635D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881" y="4887962"/>
                <a:ext cx="4532908" cy="1677767"/>
              </a:xfrm>
              <a:prstGeom prst="rect">
                <a:avLst/>
              </a:prstGeom>
              <a:blipFill>
                <a:blip r:embed="rId4"/>
                <a:stretch>
                  <a:fillRect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55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4238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Weighted least squares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492D5-28C9-9142-8B1B-7C1F7FC9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12" y="1096191"/>
            <a:ext cx="4360878" cy="4889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8C32C-9BDC-BB49-92EF-A1D717036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905" y="1096192"/>
            <a:ext cx="4360878" cy="4889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921B67-E006-F348-B899-841627032968}"/>
                  </a:ext>
                </a:extLst>
              </p:cNvPr>
              <p:cNvSpPr txBox="1"/>
              <p:nvPr/>
            </p:nvSpPr>
            <p:spPr>
              <a:xfrm>
                <a:off x="2053573" y="1314853"/>
                <a:ext cx="15055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^2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921B67-E006-F348-B899-841627032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573" y="1314853"/>
                <a:ext cx="150554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9D0167B-522A-524D-BA07-7FF915AE1642}"/>
              </a:ext>
            </a:extLst>
          </p:cNvPr>
          <p:cNvSpPr txBox="1"/>
          <p:nvPr/>
        </p:nvSpPr>
        <p:spPr>
          <a:xfrm>
            <a:off x="5564482" y="1314853"/>
            <a:ext cx="2081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100 repetitions</a:t>
            </a:r>
          </a:p>
        </p:txBody>
      </p:sp>
    </p:spTree>
    <p:extLst>
      <p:ext uri="{BB962C8B-B14F-4D97-AF65-F5344CB8AC3E}">
        <p14:creationId xmlns:p14="http://schemas.microsoft.com/office/powerpoint/2010/main" val="285670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441" y="1026885"/>
            <a:ext cx="6498996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(residual) is “small”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59" y="137160"/>
            <a:ext cx="814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one independent variable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712" t="29346" r="17466" b="40021"/>
          <a:stretch/>
        </p:blipFill>
        <p:spPr>
          <a:xfrm>
            <a:off x="1445441" y="2039646"/>
            <a:ext cx="3318235" cy="1960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472938-1776-6640-BFBF-34E521F8F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690" y="1026885"/>
            <a:ext cx="55753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993E60-7035-B64D-9746-A2AF95B37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627" y="4720204"/>
            <a:ext cx="3550623" cy="327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2F5DD3-94AA-284A-8322-84F2D646C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441" y="5460143"/>
            <a:ext cx="292100" cy="27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C419E1-F1E9-B448-B3E1-1EB817B09B72}"/>
              </a:ext>
            </a:extLst>
          </p:cNvPr>
          <p:cNvSpPr txBox="1"/>
          <p:nvPr/>
        </p:nvSpPr>
        <p:spPr>
          <a:xfrm>
            <a:off x="263951" y="2309567"/>
            <a:ext cx="13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Predictor</a:t>
            </a:r>
          </a:p>
          <a:p>
            <a:r>
              <a:rPr lang="en-US" dirty="0"/>
              <a:t>Independent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49B26-D331-A745-8A0A-7ED6FBE6FC31}"/>
              </a:ext>
            </a:extLst>
          </p:cNvPr>
          <p:cNvSpPr txBox="1"/>
          <p:nvPr/>
        </p:nvSpPr>
        <p:spPr>
          <a:xfrm>
            <a:off x="7145518" y="2456755"/>
            <a:ext cx="1235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Response</a:t>
            </a:r>
          </a:p>
          <a:p>
            <a:r>
              <a:rPr lang="en-US" dirty="0"/>
              <a:t>Dependent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8CE751-1D22-3043-8666-DF9D6FDA9849}"/>
              </a:ext>
            </a:extLst>
          </p:cNvPr>
          <p:cNvCxnSpPr>
            <a:stCxn id="10" idx="0"/>
          </p:cNvCxnSpPr>
          <p:nvPr/>
        </p:nvCxnSpPr>
        <p:spPr>
          <a:xfrm flipV="1">
            <a:off x="961162" y="1393825"/>
            <a:ext cx="1612356" cy="915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5B5CAA-E737-764E-B628-221F5F441C5D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7494310" y="1496785"/>
            <a:ext cx="269070" cy="959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7526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(Non)Linear Regression – Sum of Functions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64790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20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6574" y="2687452"/>
                <a:ext cx="7759777" cy="3323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)</a:t>
                </a:r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,…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600" dirty="0"/>
                  <a:t>)</a:t>
                </a:r>
              </a:p>
              <a:p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74" y="2687452"/>
                <a:ext cx="7759777" cy="3323987"/>
              </a:xfrm>
              <a:prstGeom prst="rect">
                <a:avLst/>
              </a:prstGeom>
              <a:blipFill>
                <a:blip r:embed="rId2"/>
                <a:stretch>
                  <a:fillRect l="-1307" b="-4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575" y="2059506"/>
                <a:ext cx="2716437" cy="55399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75" y="2059506"/>
                <a:ext cx="271643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20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6429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(Non)Linear Regression – Polynomial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647901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6574" y="2687452"/>
                <a:ext cx="7759777" cy="3467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sz="3600" dirty="0"/>
                  <a:t>)</a:t>
                </a:r>
              </a:p>
              <a:p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/>
                  <a:t>,…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600" dirty="0"/>
                  <a:t>)</a:t>
                </a:r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74" y="2687452"/>
                <a:ext cx="7759777" cy="3467681"/>
              </a:xfrm>
              <a:prstGeom prst="rect">
                <a:avLst/>
              </a:prstGeom>
              <a:blipFill>
                <a:blip r:embed="rId2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575" y="2059506"/>
                <a:ext cx="2716437" cy="55399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75" y="2059506"/>
                <a:ext cx="271643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42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7973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Model Capacity: Overfitting and </a:t>
            </a:r>
            <a:r>
              <a:rPr lang="en-US" sz="28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Underfitting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22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622" t="22866" r="1215" b="33099"/>
          <a:stretch/>
        </p:blipFill>
        <p:spPr>
          <a:xfrm>
            <a:off x="2519680" y="959875"/>
            <a:ext cx="4972980" cy="28186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894" t="6307" r="16934" b="39405"/>
          <a:stretch/>
        </p:blipFill>
        <p:spPr>
          <a:xfrm>
            <a:off x="3107728" y="3383281"/>
            <a:ext cx="3403078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7973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Model Capacity: Overfitting and </a:t>
            </a:r>
            <a:r>
              <a:rPr lang="en-US" sz="28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Underfitting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23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</a:blip>
          <a:srcRect l="28894" t="6307" r="16934" b="39405"/>
          <a:stretch/>
        </p:blipFill>
        <p:spPr>
          <a:xfrm>
            <a:off x="3107728" y="3383281"/>
            <a:ext cx="3403078" cy="3474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977" t="19485" b="37817"/>
          <a:stretch/>
        </p:blipFill>
        <p:spPr>
          <a:xfrm>
            <a:off x="2540000" y="741680"/>
            <a:ext cx="5027038" cy="273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54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grayscl/>
          </a:blip>
          <a:srcRect l="19622" t="22866" r="1215" b="33099"/>
          <a:stretch/>
        </p:blipFill>
        <p:spPr>
          <a:xfrm>
            <a:off x="2519680" y="959875"/>
            <a:ext cx="4972980" cy="2818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59" y="137160"/>
            <a:ext cx="7973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Model Capacity: Overfitting and </a:t>
            </a:r>
            <a:r>
              <a:rPr lang="en-US" sz="28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Underfitting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24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024" t="5845" r="16634" b="29549"/>
          <a:stretch/>
        </p:blipFill>
        <p:spPr>
          <a:xfrm>
            <a:off x="3119120" y="3352800"/>
            <a:ext cx="3413760" cy="41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59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7973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Model Capacity: Overfitting and Underfitting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25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712" t="29346" r="17466" b="40021"/>
          <a:stretch/>
        </p:blipFill>
        <p:spPr>
          <a:xfrm>
            <a:off x="3172331" y="955563"/>
            <a:ext cx="3318235" cy="1960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913" y="2994242"/>
            <a:ext cx="3603363" cy="3510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4818" y="6386283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Degree of polynomial</a:t>
            </a:r>
          </a:p>
        </p:txBody>
      </p:sp>
      <p:sp>
        <p:nvSpPr>
          <p:cNvPr id="11" name="Rectangle 10"/>
          <p:cNvSpPr/>
          <p:nvPr/>
        </p:nvSpPr>
        <p:spPr>
          <a:xfrm rot="-5400000">
            <a:off x="997893" y="3894182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Error on Training Set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32523" y="3061666"/>
            <a:ext cx="2381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Training Error</a:t>
            </a:r>
          </a:p>
        </p:txBody>
      </p:sp>
    </p:spTree>
    <p:extLst>
      <p:ext uri="{BB962C8B-B14F-4D97-AF65-F5344CB8AC3E}">
        <p14:creationId xmlns:p14="http://schemas.microsoft.com/office/powerpoint/2010/main" val="3277765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7973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Model Capacity: Overfitting and </a:t>
            </a:r>
            <a:r>
              <a:rPr lang="en-US" sz="28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Underfitting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26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50409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four parameters I can fit an elephant, and with five I can make him wiggle his trunk.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John von Neumann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3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60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Training and Testing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8043" y="2572489"/>
            <a:ext cx="1121790" cy="142447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8043" y="1495271"/>
            <a:ext cx="10502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0413" y="2375065"/>
            <a:ext cx="1121790" cy="40583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66405" y="3167406"/>
            <a:ext cx="1121790" cy="10180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03430" y="2280101"/>
            <a:ext cx="935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3430" y="3384066"/>
            <a:ext cx="164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47794" y="2572489"/>
            <a:ext cx="1046375" cy="59491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158789" y="3139672"/>
            <a:ext cx="1046375" cy="59491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33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316" y="3011163"/>
            <a:ext cx="3629012" cy="35443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59" y="137160"/>
            <a:ext cx="7221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Training and Testing – Linear relationship</a:t>
            </a:r>
            <a:endParaRPr lang="en-US" sz="28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712" t="29346" r="17466" b="40021"/>
          <a:stretch/>
        </p:blipFill>
        <p:spPr>
          <a:xfrm>
            <a:off x="3151133" y="955560"/>
            <a:ext cx="3318235" cy="19607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17622" y="6471126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Degree of polynomial</a:t>
            </a:r>
          </a:p>
        </p:txBody>
      </p:sp>
      <p:sp>
        <p:nvSpPr>
          <p:cNvPr id="11" name="Rectangle 10"/>
          <p:cNvSpPr/>
          <p:nvPr/>
        </p:nvSpPr>
        <p:spPr>
          <a:xfrm rot="-5400000">
            <a:off x="1139296" y="3215447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8908" y="5481611"/>
            <a:ext cx="2381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Training Error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3156" y="3420926"/>
            <a:ext cx="2381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Error</a:t>
            </a:r>
          </a:p>
        </p:txBody>
      </p:sp>
    </p:spTree>
    <p:extLst>
      <p:ext uri="{BB962C8B-B14F-4D97-AF65-F5344CB8AC3E}">
        <p14:creationId xmlns:p14="http://schemas.microsoft.com/office/powerpoint/2010/main" val="2187956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592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Testing Error and Training Set Size</a:t>
            </a:r>
            <a:endParaRPr lang="en-US" sz="28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309" y="2005065"/>
            <a:ext cx="2743200" cy="2772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88" y="2005065"/>
            <a:ext cx="2743200" cy="2772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530" y="2005065"/>
            <a:ext cx="2743200" cy="27721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-5400000">
            <a:off x="30022" y="3152548"/>
            <a:ext cx="761324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7604" y="4680029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Degree of polynomial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5242" y="4681597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Degree of polynomial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2561" y="4673739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Degree of polynomial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68222" y="2462050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11604" y="2973438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8842" y="3622023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0703" y="2322219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62107" y="2843035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63703" y="3171110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12095" y="3702444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8917" y="2078693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46624" y="2476958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57647" y="2842741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55214" y="3053563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5086" y="3419347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05574" y="3894122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761" y="1739293"/>
            <a:ext cx="3767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Low Variance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56838" y="1739293"/>
            <a:ext cx="3767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 Variance</a:t>
            </a:r>
          </a:p>
        </p:txBody>
      </p:sp>
    </p:spTree>
    <p:extLst>
      <p:ext uri="{BB962C8B-B14F-4D97-AF65-F5344CB8AC3E}">
        <p14:creationId xmlns:p14="http://schemas.microsoft.com/office/powerpoint/2010/main" val="14137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814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one independent variable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B959C-656B-664E-BDE2-284228F379AB}"/>
              </a:ext>
            </a:extLst>
          </p:cNvPr>
          <p:cNvSpPr txBox="1"/>
          <p:nvPr/>
        </p:nvSpPr>
        <p:spPr>
          <a:xfrm>
            <a:off x="1168924" y="1404594"/>
            <a:ext cx="475162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is “small”?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Define a loss function: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 measure how far off the model is.</a:t>
            </a:r>
          </a:p>
          <a:p>
            <a:r>
              <a:rPr lang="en-US" sz="2400" dirty="0"/>
              <a:t>Want: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313A59-3123-494D-ABEC-F924C1DC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24" y="2270123"/>
            <a:ext cx="3835400" cy="469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DEA605-F146-9B4C-9C68-425D8A44F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24" y="4351489"/>
            <a:ext cx="71755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55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5873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Coefficients and Training Set Size</a:t>
            </a:r>
            <a:endParaRPr lang="en-US" sz="28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52" y="955189"/>
            <a:ext cx="2743200" cy="2795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2" y="3579740"/>
            <a:ext cx="2824016" cy="2779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028" y="890235"/>
            <a:ext cx="2743200" cy="2795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346" y="3579740"/>
            <a:ext cx="2743200" cy="2780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191" y="948692"/>
            <a:ext cx="2743200" cy="2795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228" y="3579740"/>
            <a:ext cx="2743200" cy="278007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506752" y="1023128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62102" y="1023128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56810" y="1023128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12068" y="957853"/>
            <a:ext cx="1570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Degree of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polynomial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43235" y="6233195"/>
            <a:ext cx="1341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25709" y="6233195"/>
            <a:ext cx="1341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051631" y="6233195"/>
            <a:ext cx="1341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39" name="Rectangle 38"/>
          <p:cNvSpPr/>
          <p:nvPr/>
        </p:nvSpPr>
        <p:spPr>
          <a:xfrm rot="-5400000">
            <a:off x="-952767" y="4067316"/>
            <a:ext cx="2610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Absolute Value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coefficient</a:t>
            </a:r>
          </a:p>
        </p:txBody>
      </p:sp>
    </p:spTree>
    <p:extLst>
      <p:ext uri="{BB962C8B-B14F-4D97-AF65-F5344CB8AC3E}">
        <p14:creationId xmlns:p14="http://schemas.microsoft.com/office/powerpoint/2010/main" val="16063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71" y="3182451"/>
            <a:ext cx="3505369" cy="3414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59" y="137160"/>
            <a:ext cx="785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Training and Testing – Non-linear relationship</a:t>
            </a:r>
            <a:endParaRPr lang="en-US" sz="28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7622" y="6471126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Degree of polynomial</a:t>
            </a:r>
          </a:p>
        </p:txBody>
      </p:sp>
      <p:sp>
        <p:nvSpPr>
          <p:cNvPr id="11" name="Rectangle 10"/>
          <p:cNvSpPr/>
          <p:nvPr/>
        </p:nvSpPr>
        <p:spPr>
          <a:xfrm rot="-5400000">
            <a:off x="1139296" y="3479397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7128" y="5506006"/>
            <a:ext cx="1190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50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algn="ctr">
              <a:buSzPct val="150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15938" y="3538503"/>
            <a:ext cx="1222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50000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  <a:p>
            <a:pPr algn="ctr">
              <a:buSzPct val="150000"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908" t="5270" r="12144" b="20139"/>
          <a:stretch/>
        </p:blipFill>
        <p:spPr>
          <a:xfrm>
            <a:off x="3457226" y="753864"/>
            <a:ext cx="2236657" cy="23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10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166" y="1904017"/>
            <a:ext cx="2743200" cy="28727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33" y="1936595"/>
            <a:ext cx="2743200" cy="2872740"/>
          </a:xfrm>
          <a:prstGeom prst="rect">
            <a:avLst/>
          </a:prstGeom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18" y="1936595"/>
            <a:ext cx="2743200" cy="2871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59" y="137160"/>
            <a:ext cx="5926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Testing Error and Training Set Size</a:t>
            </a:r>
            <a:endParaRPr lang="en-US" sz="28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-5400000">
            <a:off x="-202080" y="2920445"/>
            <a:ext cx="1225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Log(Error)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7604" y="4680029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Degree of polynomial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5242" y="4681597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Degree of polynomial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2561" y="4673739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Degree of polynomial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8064" y="2154596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7518" y="2634884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76228" y="3452746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48797" y="2154596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63703" y="3171110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37285" y="4070536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39423" y="2104072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44525" y="2663755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00664" y="3657865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33465" y="4070536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90804" y="4525595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761" y="1550753"/>
            <a:ext cx="3767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Low Variance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56838" y="1550753"/>
            <a:ext cx="3767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 Variance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53695" y="4163943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8363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43" y="1528702"/>
            <a:ext cx="4572000" cy="4583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643" y="1528702"/>
            <a:ext cx="4572000" cy="4583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643" y="1528702"/>
            <a:ext cx="4572000" cy="4583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59" y="137160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>
                <a:solidFill>
                  <a:schemeClr val="bg1"/>
                </a:solidFill>
                <a:latin typeface="Century Gothic" panose="020B0502020202020204" pitchFamily="34" charset="0"/>
              </a:rPr>
              <a:t>Multiple </a:t>
            </a: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8327" y="2340858"/>
            <a:ext cx="22056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Correlation of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variables increase the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uncertainty in parameter determination </a:t>
            </a:r>
          </a:p>
        </p:txBody>
      </p:sp>
      <p:sp>
        <p:nvSpPr>
          <p:cNvPr id="8" name="Rectangle 7"/>
          <p:cNvSpPr/>
          <p:nvPr/>
        </p:nvSpPr>
        <p:spPr>
          <a:xfrm rot="-5400000">
            <a:off x="1109147" y="3449313"/>
            <a:ext cx="2052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Standard deviation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8663" y="5999495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Number of Data Points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0618" y="4814321"/>
            <a:ext cx="1473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Uncorrelated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91013" y="4306255"/>
            <a:ext cx="1473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0.9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96570" y="2388537"/>
            <a:ext cx="1473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 0.99</a:t>
            </a:r>
          </a:p>
        </p:txBody>
      </p:sp>
    </p:spTree>
    <p:extLst>
      <p:ext uri="{BB962C8B-B14F-4D97-AF65-F5344CB8AC3E}">
        <p14:creationId xmlns:p14="http://schemas.microsoft.com/office/powerpoint/2010/main" val="28910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Regularization</a:t>
            </a:r>
            <a:endParaRPr lang="en-US" sz="28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88670" y="3025163"/>
                <a:ext cx="4443400" cy="72058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670" y="3025163"/>
                <a:ext cx="4443400" cy="720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70912" y="1304408"/>
                <a:ext cx="1878916" cy="72058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912" y="1304408"/>
                <a:ext cx="1878916" cy="720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126810" y="2552920"/>
            <a:ext cx="2967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50000"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Regularization: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45291" y="4651651"/>
                <a:ext cx="5730159" cy="76033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𝑿𝒘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291" y="4651651"/>
                <a:ext cx="5730159" cy="7603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809587" y="4188635"/>
            <a:ext cx="3601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50000"/>
            </a:pPr>
            <a:r>
              <a:rPr lang="en-US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Ridge Regression: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68982" y="838809"/>
            <a:ext cx="3282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50000"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No Regularization:</a:t>
            </a:r>
          </a:p>
        </p:txBody>
      </p:sp>
    </p:spTree>
    <p:extLst>
      <p:ext uri="{BB962C8B-B14F-4D97-AF65-F5344CB8AC3E}">
        <p14:creationId xmlns:p14="http://schemas.microsoft.com/office/powerpoint/2010/main" val="9807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Ridge Regression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020" y="978689"/>
            <a:ext cx="77906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Recall: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6749" y="5693790"/>
            <a:ext cx="3940301" cy="70447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31553" y="1348021"/>
                <a:ext cx="4743205" cy="93500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53" y="1348021"/>
                <a:ext cx="4743205" cy="935000"/>
              </a:xfrm>
              <a:prstGeom prst="rect">
                <a:avLst/>
              </a:prstGeom>
              <a:blipFill>
                <a:blip r:embed="rId2"/>
                <a:stretch>
                  <a:fillRect l="-2933" b="-1333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81AA43-B882-C542-B1FB-E79E5E77C7A0}"/>
                  </a:ext>
                </a:extLst>
              </p:cNvPr>
              <p:cNvSpPr txBox="1"/>
              <p:nvPr/>
            </p:nvSpPr>
            <p:spPr>
              <a:xfrm>
                <a:off x="882020" y="2524082"/>
                <a:ext cx="7496627" cy="3010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𝑑𝑤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𝒘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𝑿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acc>
                        <m:accPr>
                          <m:chr m:val="̂"/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𝑰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𝒘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yielding: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081AA43-B882-C542-B1FB-E79E5E77C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20" y="2524082"/>
                <a:ext cx="7496627" cy="3010952"/>
              </a:xfrm>
              <a:prstGeom prst="rect">
                <a:avLst/>
              </a:prstGeom>
              <a:blipFill>
                <a:blip r:embed="rId3"/>
                <a:stretch>
                  <a:fillRect l="-1520" t="-1681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50BDB5-A3EA-7D42-933F-54D9E57C853B}"/>
                  </a:ext>
                </a:extLst>
              </p:cNvPr>
              <p:cNvSpPr txBox="1"/>
              <p:nvPr/>
            </p:nvSpPr>
            <p:spPr>
              <a:xfrm>
                <a:off x="1822818" y="5787863"/>
                <a:ext cx="4068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50BDB5-A3EA-7D42-933F-54D9E57C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818" y="5787863"/>
                <a:ext cx="4068743" cy="523220"/>
              </a:xfrm>
              <a:prstGeom prst="rect">
                <a:avLst/>
              </a:prstGeom>
              <a:blipFill>
                <a:blip r:embed="rId4"/>
                <a:stretch>
                  <a:fillRect t="-9756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516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34" y="962209"/>
            <a:ext cx="2743200" cy="2795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20" y="3591966"/>
            <a:ext cx="2743200" cy="2780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529" y="896220"/>
            <a:ext cx="2743200" cy="2795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055" y="3591966"/>
            <a:ext cx="2743200" cy="2780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373" y="952782"/>
            <a:ext cx="2743200" cy="2795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862" y="3591966"/>
            <a:ext cx="2743200" cy="27800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59" y="137160"/>
            <a:ext cx="8648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Regularization: Coefficients and Training Set Size</a:t>
            </a:r>
            <a:endParaRPr lang="en-US" sz="2800" b="1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06752" y="1023128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62102" y="1023128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56810" y="1023128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12068" y="957853"/>
            <a:ext cx="1570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Degree of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polynomial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43235" y="6233195"/>
            <a:ext cx="1341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25709" y="6233195"/>
            <a:ext cx="1341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051631" y="6233195"/>
            <a:ext cx="1341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363" y="3674637"/>
            <a:ext cx="1371600" cy="13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5245" y="3674636"/>
            <a:ext cx="1371600" cy="13900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5127" y="3674636"/>
            <a:ext cx="1371600" cy="13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8105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Nearest Neighbor Regression – Fixed Distance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8908" t="5270" r="12144" b="20139"/>
          <a:stretch/>
        </p:blipFill>
        <p:spPr>
          <a:xfrm>
            <a:off x="2100641" y="934970"/>
            <a:ext cx="4922328" cy="521624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014300" y="1366885"/>
            <a:ext cx="1371600" cy="1371600"/>
            <a:chOff x="6014300" y="1366885"/>
            <a:chExt cx="1371600" cy="1371600"/>
          </a:xfrm>
        </p:grpSpPr>
        <p:sp>
          <p:nvSpPr>
            <p:cNvPr id="3" name="Oval 2"/>
            <p:cNvSpPr/>
            <p:nvPr/>
          </p:nvSpPr>
          <p:spPr>
            <a:xfrm>
              <a:off x="6014300" y="1366885"/>
              <a:ext cx="1371600" cy="137160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668096" y="2020681"/>
              <a:ext cx="64008" cy="64008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4286" y="2961585"/>
            <a:ext cx="1371600" cy="1371600"/>
            <a:chOff x="6014300" y="1366885"/>
            <a:chExt cx="1371600" cy="1371600"/>
          </a:xfrm>
        </p:grpSpPr>
        <p:sp>
          <p:nvSpPr>
            <p:cNvPr id="27" name="Oval 26"/>
            <p:cNvSpPr/>
            <p:nvPr/>
          </p:nvSpPr>
          <p:spPr>
            <a:xfrm>
              <a:off x="6014300" y="1366885"/>
              <a:ext cx="1371600" cy="137160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668096" y="2020681"/>
              <a:ext cx="64008" cy="64008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52062" y="4570067"/>
            <a:ext cx="1371600" cy="1371600"/>
            <a:chOff x="6014300" y="1366885"/>
            <a:chExt cx="1371600" cy="1371600"/>
          </a:xfrm>
        </p:grpSpPr>
        <p:sp>
          <p:nvSpPr>
            <p:cNvPr id="30" name="Oval 29"/>
            <p:cNvSpPr/>
            <p:nvPr/>
          </p:nvSpPr>
          <p:spPr>
            <a:xfrm>
              <a:off x="6014300" y="1366885"/>
              <a:ext cx="1371600" cy="137160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8096" y="2020681"/>
              <a:ext cx="64008" cy="64008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033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89" y="137160"/>
            <a:ext cx="9057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Nearest Neighbor Regression – Fixed Number (</a:t>
            </a:r>
            <a:r>
              <a:rPr lang="en-US" sz="28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kNN</a:t>
            </a: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8908" t="5270" r="12144" b="20139"/>
          <a:stretch/>
        </p:blipFill>
        <p:spPr>
          <a:xfrm>
            <a:off x="2100641" y="934970"/>
            <a:ext cx="4922328" cy="5216241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668096" y="2020681"/>
            <a:ext cx="64008" cy="64008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58082" y="3615381"/>
            <a:ext cx="64008" cy="64008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05858" y="5223863"/>
            <a:ext cx="64008" cy="64008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60237" y="2173081"/>
            <a:ext cx="64008" cy="64008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56455" y="3701794"/>
            <a:ext cx="64008" cy="64008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20315" y="3147181"/>
            <a:ext cx="64008" cy="64008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cxnSpLocks/>
            <a:endCxn id="16" idx="0"/>
          </p:cNvCxnSpPr>
          <p:nvPr/>
        </p:nvCxnSpPr>
        <p:spPr>
          <a:xfrm flipH="1">
            <a:off x="6252319" y="2084689"/>
            <a:ext cx="360414" cy="1062492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endCxn id="15" idx="0"/>
          </p:cNvCxnSpPr>
          <p:nvPr/>
        </p:nvCxnSpPr>
        <p:spPr>
          <a:xfrm flipH="1">
            <a:off x="6288459" y="2084689"/>
            <a:ext cx="476674" cy="161710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353817" y="3552535"/>
            <a:ext cx="64008" cy="64008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29142" y="3714362"/>
            <a:ext cx="64008" cy="64008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91060" y="4006598"/>
            <a:ext cx="64008" cy="64008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cxnSpLocks/>
            <a:endCxn id="34" idx="0"/>
          </p:cNvCxnSpPr>
          <p:nvPr/>
        </p:nvCxnSpPr>
        <p:spPr>
          <a:xfrm>
            <a:off x="4607556" y="3731844"/>
            <a:ext cx="15508" cy="274754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endCxn id="33" idx="7"/>
          </p:cNvCxnSpPr>
          <p:nvPr/>
        </p:nvCxnSpPr>
        <p:spPr>
          <a:xfrm flipH="1">
            <a:off x="4183776" y="3679389"/>
            <a:ext cx="319168" cy="44347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endCxn id="32" idx="4"/>
          </p:cNvCxnSpPr>
          <p:nvPr/>
        </p:nvCxnSpPr>
        <p:spPr>
          <a:xfrm flipH="1" flipV="1">
            <a:off x="4385821" y="3616543"/>
            <a:ext cx="111279" cy="30842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  <a:endCxn id="14" idx="5"/>
          </p:cNvCxnSpPr>
          <p:nvPr/>
        </p:nvCxnSpPr>
        <p:spPr>
          <a:xfrm>
            <a:off x="6700101" y="2109073"/>
            <a:ext cx="14770" cy="118642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360521" y="5255867"/>
            <a:ext cx="64008" cy="64008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32751" y="5509230"/>
            <a:ext cx="64008" cy="64008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95527" y="5536417"/>
            <a:ext cx="64008" cy="64008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cxnSpLocks/>
            <a:endCxn id="47" idx="7"/>
          </p:cNvCxnSpPr>
          <p:nvPr/>
        </p:nvCxnSpPr>
        <p:spPr>
          <a:xfrm flipH="1">
            <a:off x="4987385" y="5334346"/>
            <a:ext cx="34970" cy="184258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stCxn id="48" idx="0"/>
          </p:cNvCxnSpPr>
          <p:nvPr/>
        </p:nvCxnSpPr>
        <p:spPr>
          <a:xfrm flipH="1" flipV="1">
            <a:off x="5095527" y="5334347"/>
            <a:ext cx="32004" cy="20207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endCxn id="46" idx="5"/>
          </p:cNvCxnSpPr>
          <p:nvPr/>
        </p:nvCxnSpPr>
        <p:spPr>
          <a:xfrm>
            <a:off x="5116568" y="5287871"/>
            <a:ext cx="298587" cy="2263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14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5295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Nearest Neighbor Regression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83A0A3-D447-8D47-8156-60B2DFF7F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973" y="4672421"/>
            <a:ext cx="4038600" cy="139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1B5EA-D555-214E-9067-CD0D5178A0D0}"/>
              </a:ext>
            </a:extLst>
          </p:cNvPr>
          <p:cNvSpPr txBox="1"/>
          <p:nvPr/>
        </p:nvSpPr>
        <p:spPr>
          <a:xfrm>
            <a:off x="641023" y="1394154"/>
            <a:ext cx="521546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Estimate by taking the average over NNs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Or use a distance weighted average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4F00D-8E9B-E24E-8698-23FD7F6BE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973" y="1992693"/>
            <a:ext cx="35433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814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one independent variable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E35C6-5A8D-6A4C-9EC6-69EB25B08770}"/>
              </a:ext>
            </a:extLst>
          </p:cNvPr>
          <p:cNvSpPr txBox="1"/>
          <p:nvPr/>
        </p:nvSpPr>
        <p:spPr>
          <a:xfrm>
            <a:off x="1168924" y="1404594"/>
            <a:ext cx="6828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Standard choice</a:t>
            </a:r>
            <a:r>
              <a:rPr lang="en-US" sz="2400" dirty="0"/>
              <a:t>: Sum of square errors (least squares)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0DDF03-7AD0-9B46-90F3-3D56313DE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91" y="2534566"/>
            <a:ext cx="6693046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48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57" y="2775076"/>
            <a:ext cx="3657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59" y="137160"/>
            <a:ext cx="5295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Nearest Neighbor Regression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1417" y="2775076"/>
            <a:ext cx="3657600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242" y="6386284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Number of Neighbors</a:t>
            </a:r>
          </a:p>
        </p:txBody>
      </p:sp>
      <p:sp>
        <p:nvSpPr>
          <p:cNvPr id="5" name="Rectangle 4"/>
          <p:cNvSpPr/>
          <p:nvPr/>
        </p:nvSpPr>
        <p:spPr>
          <a:xfrm rot="-5400000">
            <a:off x="-123927" y="4301559"/>
            <a:ext cx="836734" cy="33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9712" t="29346" r="17466" b="40021"/>
          <a:stretch/>
        </p:blipFill>
        <p:spPr>
          <a:xfrm>
            <a:off x="1061866" y="1293189"/>
            <a:ext cx="2605161" cy="15394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1302" y="893079"/>
            <a:ext cx="1685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Linear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1809" y="894650"/>
            <a:ext cx="214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Non-Linear Data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8908" t="5270" r="12144" b="20139"/>
          <a:stretch/>
        </p:blipFill>
        <p:spPr>
          <a:xfrm>
            <a:off x="6111747" y="1293189"/>
            <a:ext cx="1364927" cy="14464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85772" y="6382765"/>
            <a:ext cx="3293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Number of Neighbors</a:t>
            </a:r>
          </a:p>
        </p:txBody>
      </p:sp>
      <p:sp>
        <p:nvSpPr>
          <p:cNvPr id="12" name="Rectangle 11"/>
          <p:cNvSpPr/>
          <p:nvPr/>
        </p:nvSpPr>
        <p:spPr>
          <a:xfrm rot="-5400000">
            <a:off x="4145406" y="4302127"/>
            <a:ext cx="11909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Log(Error)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8191" y="2929234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3729" y="3864506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96059" y="4657759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37089" y="4990382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24662" y="5281735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45407" y="5515670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53812" y="3138155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01370" y="4200816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68862" y="5346905"/>
            <a:ext cx="7565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872122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04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814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one independent variable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FE35C6-5A8D-6A4C-9EC6-69EB25B08770}"/>
                  </a:ext>
                </a:extLst>
              </p:cNvPr>
              <p:cNvSpPr txBox="1"/>
              <p:nvPr/>
            </p:nvSpPr>
            <p:spPr>
              <a:xfrm>
                <a:off x="1168924" y="1404594"/>
                <a:ext cx="6721311" cy="4580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Advantages of least squares: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Gauss-Markov theorem: Lowest variance among unbiased methods.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/>
                  <a:t>IF: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Residuals have mean 0: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Residuals have constant variance: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Errors are uncorrelated: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FE35C6-5A8D-6A4C-9EC6-69EB25B08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24" y="1404594"/>
                <a:ext cx="6721311" cy="4580485"/>
              </a:xfrm>
              <a:prstGeom prst="rect">
                <a:avLst/>
              </a:prstGeom>
              <a:blipFill>
                <a:blip r:embed="rId2"/>
                <a:stretch>
                  <a:fillRect l="-1321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DEF9552-1C50-A044-A5E3-7EF40CACB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81" y="2747913"/>
            <a:ext cx="4762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1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814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one independent variable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E35C6-5A8D-6A4C-9EC6-69EB25B08770}"/>
              </a:ext>
            </a:extLst>
          </p:cNvPr>
          <p:cNvSpPr txBox="1"/>
          <p:nvPr/>
        </p:nvSpPr>
        <p:spPr>
          <a:xfrm>
            <a:off x="1168924" y="1404594"/>
            <a:ext cx="6721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Advantages of least squares: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Gauss-Markov theorem: Lowest variance among unbiased methods.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Equivalent to MLE for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66F62-103C-3442-A8FE-BB031AA89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880" y="2440205"/>
            <a:ext cx="25654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273F0-EF90-7048-AB00-7522F5B9A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80" y="5316717"/>
            <a:ext cx="6836572" cy="612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C9C2A9-F6EF-DB44-BB9F-8AD50483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80" y="3452201"/>
            <a:ext cx="4179700" cy="961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08EA21-7148-AD45-9CAC-3334842FC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80" y="4506420"/>
            <a:ext cx="5048774" cy="8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4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814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one independent variable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E35C6-5A8D-6A4C-9EC6-69EB25B08770}"/>
              </a:ext>
            </a:extLst>
          </p:cNvPr>
          <p:cNvSpPr txBox="1"/>
          <p:nvPr/>
        </p:nvSpPr>
        <p:spPr>
          <a:xfrm>
            <a:off x="1168924" y="1404594"/>
            <a:ext cx="67213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Advantages of least squares: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Gauss-Markov theorem: Lowest variance among unbiased methods.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Equivalent to MLE for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Easy to calculate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66F62-103C-3442-A8FE-BB031AA89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61" y="2438869"/>
            <a:ext cx="2565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2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814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one independent variable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E35C6-5A8D-6A4C-9EC6-69EB25B08770}"/>
              </a:ext>
            </a:extLst>
          </p:cNvPr>
          <p:cNvSpPr txBox="1"/>
          <p:nvPr/>
        </p:nvSpPr>
        <p:spPr>
          <a:xfrm>
            <a:off x="1178351" y="1404594"/>
            <a:ext cx="6721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Disadvantages of least squares: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Variance can still be large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Pays attention to outliers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EF9552-1C50-A044-A5E3-7EF40CACB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07" y="2367566"/>
            <a:ext cx="4762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0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37160"/>
            <a:ext cx="8233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Linear Regression – One Independent Variable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lnSpc>
                <a:spcPct val="101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9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1pPr>
            <a:lvl2pPr marL="742950" indent="-285750" eaLnBrk="0" hangingPunct="0">
              <a:lnSpc>
                <a:spcPct val="101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2pPr>
            <a:lvl3pPr marL="1143000" indent="-228600" eaLnBrk="0" hangingPunct="0">
              <a:lnSpc>
                <a:spcPct val="101000"/>
              </a:lnSpc>
              <a:spcBef>
                <a:spcPts val="500"/>
              </a:spcBef>
              <a:buClr>
                <a:srgbClr val="DD8047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3pPr>
            <a:lvl4pPr marL="16002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4pPr>
            <a:lvl5pPr marL="2057400" indent="-228600" eaLnBrk="0" hangingPunct="0">
              <a:lnSpc>
                <a:spcPct val="101000"/>
              </a:lnSpc>
              <a:spcBef>
                <a:spcPts val="400"/>
              </a:spcBef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6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Tw Cen MT" pitchFamily="34" charset="0"/>
                <a:ea typeface="굴림" pitchFamily="34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fld id="{4C81434B-CE4F-455D-8DC5-CAC6C8A943D1}" type="slidenum">
              <a:rPr lang="en-GB" altLang="en-US" sz="1200" b="1">
                <a:solidFill>
                  <a:srgbClr val="FFFFFF"/>
                </a:solidFill>
                <a:latin typeface="Times New Roman" pitchFamily="18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FFFFFF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en-GB" altLang="en-US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669" y="1189438"/>
            <a:ext cx="76586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Minimizing the loss function, L (sum of squared errors)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B3BEB-310C-9548-82BE-86DC07608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69" y="3868109"/>
            <a:ext cx="7378462" cy="1935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690AC-97CD-6945-B2DF-9EE27B5F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69" y="1748914"/>
            <a:ext cx="7378462" cy="19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06531"/>
      </p:ext>
    </p:extLst>
  </p:cSld>
  <p:clrMapOvr>
    <a:masterClrMapping/>
  </p:clrMapOvr>
</p:sld>
</file>

<file path=ppt/theme/theme1.xml><?xml version="1.0" encoding="utf-8"?>
<a:theme xmlns:a="http://schemas.openxmlformats.org/drawingml/2006/main" name="SoM_160829_4x3-White_+Boilerplates">
  <a:themeElements>
    <a:clrScheme name="Custom 6">
      <a:dk1>
        <a:srgbClr val="000000"/>
      </a:dk1>
      <a:lt1>
        <a:srgbClr val="FFFFFF"/>
      </a:lt1>
      <a:dk2>
        <a:srgbClr val="4D4C47"/>
      </a:dk2>
      <a:lt2>
        <a:srgbClr val="EDEDEB"/>
      </a:lt2>
      <a:accent1>
        <a:srgbClr val="580F8B"/>
      </a:accent1>
      <a:accent2>
        <a:srgbClr val="D0AD67"/>
      </a:accent2>
      <a:accent3>
        <a:srgbClr val="167696"/>
      </a:accent3>
      <a:accent4>
        <a:srgbClr val="F47A55"/>
      </a:accent4>
      <a:accent5>
        <a:srgbClr val="298A81"/>
      </a:accent5>
      <a:accent6>
        <a:srgbClr val="7D889D"/>
      </a:accent6>
      <a:hlink>
        <a:srgbClr val="4A0078"/>
      </a:hlink>
      <a:folHlink>
        <a:srgbClr val="99A6CA"/>
      </a:folHlink>
    </a:clrScheme>
    <a:fontScheme name="NYUSo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USoM_4x3-White_082516" id="{73F0357A-08AC-4213-A571-96F210250535}" vid="{C17C2BD1-6411-4535-A93F-A489E1FCC1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SoM_160829_4x3-White</Template>
  <TotalTime>18753</TotalTime>
  <Words>970</Words>
  <Application>Microsoft Macintosh PowerPoint</Application>
  <PresentationFormat>On-screen Show (4:3)</PresentationFormat>
  <Paragraphs>301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굴림</vt:lpstr>
      <vt:lpstr>Arial</vt:lpstr>
      <vt:lpstr>Calibri</vt:lpstr>
      <vt:lpstr>Cambria Math</vt:lpstr>
      <vt:lpstr>Century Gothic</vt:lpstr>
      <vt:lpstr>Lucida Grande</vt:lpstr>
      <vt:lpstr>Times New Roman</vt:lpstr>
      <vt:lpstr>SoM_160829_4x3-White_+Boilerplates</vt:lpstr>
      <vt:lpstr>Office Theme</vt:lpstr>
      <vt:lpstr>Machine Learning – (Linear) Regression  Wilson Mckerrow (Fenyo lab postdoc)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Proteogenomics  David Fenyő </dc:title>
  <dc:creator>Fenyo</dc:creator>
  <cp:lastModifiedBy>willmckerrow@gmail.com</cp:lastModifiedBy>
  <cp:revision>399</cp:revision>
  <cp:lastPrinted>2016-08-23T20:57:45Z</cp:lastPrinted>
  <dcterms:created xsi:type="dcterms:W3CDTF">2016-10-19T23:53:56Z</dcterms:created>
  <dcterms:modified xsi:type="dcterms:W3CDTF">2018-09-20T22:57:49Z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ShapesFragment" visible="true"/>
      </mso:documentControls>
    </mso:qat>
  </mso:ribbon>
</mso:customUI>
</file>